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57" r:id="rId4"/>
    <p:sldId id="266" r:id="rId5"/>
    <p:sldId id="267" r:id="rId6"/>
    <p:sldId id="271" r:id="rId7"/>
    <p:sldId id="258" r:id="rId8"/>
    <p:sldId id="269" r:id="rId9"/>
    <p:sldId id="272" r:id="rId10"/>
    <p:sldId id="279" r:id="rId11"/>
    <p:sldId id="274" r:id="rId12"/>
    <p:sldId id="265" r:id="rId13"/>
    <p:sldId id="277" r:id="rId14"/>
    <p:sldId id="275" r:id="rId15"/>
    <p:sldId id="270" r:id="rId16"/>
    <p:sldId id="280" r:id="rId17"/>
    <p:sldId id="278" r:id="rId18"/>
    <p:sldId id="276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Barlow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st" initials="T" lastIdx="1" clrIdx="0">
    <p:extLst>
      <p:ext uri="{19B8F6BF-5375-455C-9EA6-DF929625EA0E}">
        <p15:presenceInfo xmlns:p15="http://schemas.microsoft.com/office/powerpoint/2012/main" userId="S-1-5-21-699407504-428643293-1296687008-63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97D"/>
    <a:srgbClr val="4F5255"/>
    <a:srgbClr val="7F84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32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4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0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1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7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0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733187"/>
            <a:ext cx="7736205" cy="30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Supply Chain Dataset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58134" y="3578564"/>
            <a:ext cx="7736205" cy="36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32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E0E4E6"/>
                </a:solidFill>
                <a:latin typeface="Barlow" pitchFamily="34" charset="0"/>
              </a:rPr>
              <a:t>1-Sh</a:t>
            </a:r>
            <a:r>
              <a:rPr lang="en-GB" sz="2800" b="1" dirty="0" smtClean="0">
                <a:solidFill>
                  <a:srgbClr val="E0E4E6"/>
                </a:solidFill>
                <a:latin typeface="Barlow" pitchFamily="34" charset="0"/>
              </a:rPr>
              <a:t>a</a:t>
            </a:r>
            <a:r>
              <a:rPr lang="en-US" sz="2800" b="1" dirty="0" err="1" smtClean="0">
                <a:solidFill>
                  <a:srgbClr val="E0E4E6"/>
                </a:solidFill>
                <a:latin typeface="Barlow" pitchFamily="34" charset="0"/>
              </a:rPr>
              <a:t>imaa</a:t>
            </a:r>
            <a:endParaRPr lang="en-US" sz="2800" b="1" dirty="0">
              <a:solidFill>
                <a:srgbClr val="E0E4E6"/>
              </a:solidFill>
              <a:latin typeface="Barlow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Barlow" pitchFamily="34" charset="0"/>
              </a:rPr>
              <a:t>2-Hager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Barlow" pitchFamily="34" charset="0"/>
              </a:rPr>
              <a:t>3-Nehal Samir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Barlow" pitchFamily="34" charset="0"/>
              </a:rPr>
              <a:t>4-Noor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E0E4E6"/>
                </a:solidFill>
                <a:latin typeface="Barlow" pitchFamily="34" charset="0"/>
              </a:rPr>
              <a:t>5-Mohammed</a:t>
            </a:r>
            <a:endParaRPr lang="en-US" sz="2800" b="1" dirty="0"/>
          </a:p>
        </p:txBody>
      </p:sp>
      <p:sp>
        <p:nvSpPr>
          <p:cNvPr id="5" name="Text 2"/>
          <p:cNvSpPr/>
          <p:nvPr/>
        </p:nvSpPr>
        <p:spPr>
          <a:xfrm>
            <a:off x="703898" y="5631537"/>
            <a:ext cx="7736205" cy="1286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66643"/>
            <a:ext cx="9494877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Recommendations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E06958-2C7E-4BB4-B5E4-EC6AC6709AD2}"/>
              </a:ext>
            </a:extLst>
          </p:cNvPr>
          <p:cNvSpPr/>
          <p:nvPr/>
        </p:nvSpPr>
        <p:spPr>
          <a:xfrm>
            <a:off x="1587862" y="2703971"/>
            <a:ext cx="116078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By </a:t>
            </a:r>
            <a:r>
              <a:rPr lang="en-US" sz="3600" dirty="0">
                <a:solidFill>
                  <a:schemeClr val="bg1"/>
                </a:solidFill>
              </a:rPr>
              <a:t>focusing on supplier quality, optimizing shipping methods, managing inventory effectively, and analyzing costs, </a:t>
            </a:r>
            <a:r>
              <a:rPr lang="en-US" sz="3600" dirty="0" smtClean="0">
                <a:solidFill>
                  <a:schemeClr val="bg1"/>
                </a:solidFill>
              </a:rPr>
              <a:t>we </a:t>
            </a:r>
            <a:r>
              <a:rPr lang="en-US" sz="3600" dirty="0">
                <a:solidFill>
                  <a:schemeClr val="bg1"/>
                </a:solidFill>
              </a:rPr>
              <a:t>can improve </a:t>
            </a:r>
            <a:r>
              <a:rPr lang="en-US" sz="3600" dirty="0" smtClean="0">
                <a:solidFill>
                  <a:schemeClr val="bg1"/>
                </a:solidFill>
              </a:rPr>
              <a:t>overall </a:t>
            </a:r>
            <a:r>
              <a:rPr lang="en-US" sz="3600" dirty="0">
                <a:solidFill>
                  <a:schemeClr val="bg1"/>
                </a:solidFill>
              </a:rPr>
              <a:t>product performance and customer satisfaction. Regular reviews of these factors will help adapt to changing market conditions</a:t>
            </a:r>
            <a:r>
              <a:rPr lang="en-US" sz="36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87925" y="1932317"/>
            <a:ext cx="8574656" cy="329529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4">
                    <a:lumMod val="50000"/>
                  </a:schemeClr>
                </a:solidFill>
              </a:rPr>
              <a:t>Visualization by tableau</a:t>
            </a:r>
            <a:endParaRPr lang="en-US" sz="48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3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017" y="288246"/>
            <a:ext cx="11313625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Analysis:(Sales Performance)</a:t>
            </a:r>
          </a:p>
          <a:p>
            <a:pPr>
              <a:lnSpc>
                <a:spcPts val="4850"/>
              </a:lnSpc>
            </a:pPr>
            <a:r>
              <a:rPr lang="ar-EG" sz="200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endParaRPr lang="en-US" sz="200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794" t="16868" r="15131" b="11680"/>
          <a:stretch/>
        </p:blipFill>
        <p:spPr>
          <a:xfrm>
            <a:off x="276045" y="1121435"/>
            <a:ext cx="14095563" cy="65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728" y="252454"/>
            <a:ext cx="131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Operation </a:t>
            </a:r>
            <a:r>
              <a:rPr lang="en-US" sz="4400" b="1" dirty="0" smtClean="0">
                <a:solidFill>
                  <a:schemeClr val="bg1"/>
                </a:solidFill>
              </a:rPr>
              <a:t>Analysis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11" t="16678" r="15661" b="11679"/>
          <a:stretch/>
        </p:blipFill>
        <p:spPr>
          <a:xfrm>
            <a:off x="259664" y="1004047"/>
            <a:ext cx="14186901" cy="69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63" t="16632" r="16909" b="11208"/>
          <a:stretch/>
        </p:blipFill>
        <p:spPr>
          <a:xfrm>
            <a:off x="207034" y="767101"/>
            <a:ext cx="14116083" cy="7341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034" y="120770"/>
            <a:ext cx="645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Inventory</a:t>
            </a:r>
            <a:r>
              <a:rPr lang="en-US" sz="3200" b="1" dirty="0" smtClean="0">
                <a:solidFill>
                  <a:schemeClr val="bg1"/>
                </a:solidFill>
              </a:rPr>
              <a:t> management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894" y="158845"/>
            <a:ext cx="9494877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Logistics </a:t>
            </a:r>
            <a:r>
              <a:rPr lang="en-US" sz="385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Performance: Shipping Insights</a:t>
            </a:r>
            <a:endParaRPr lang="en-US" sz="38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9" y="1010410"/>
            <a:ext cx="14057896" cy="69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8" y="1418897"/>
            <a:ext cx="13716000" cy="65742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3894" y="158844"/>
            <a:ext cx="13088328" cy="126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Logistics </a:t>
            </a:r>
            <a:r>
              <a:rPr lang="en-US" sz="385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Performance: Shipping </a:t>
            </a:r>
            <a:r>
              <a:rPr lang="en-US" sz="385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</a:t>
            </a: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 and </a:t>
            </a:r>
            <a:endParaRPr lang="en-US" sz="3850" b="1" dirty="0" smtClean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>
              <a:lnSpc>
                <a:spcPts val="4850"/>
              </a:lnSpc>
            </a:pPr>
            <a:r>
              <a:rPr lang="en-US" sz="3850" b="1" dirty="0" smtClean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Recommendations</a:t>
            </a:r>
            <a:endParaRPr lang="en-US" sz="3850" b="1" dirty="0"/>
          </a:p>
        </p:txBody>
      </p:sp>
    </p:spTree>
    <p:extLst>
      <p:ext uri="{BB962C8B-B14F-4D97-AF65-F5344CB8AC3E}">
        <p14:creationId xmlns:p14="http://schemas.microsoft.com/office/powerpoint/2010/main" val="27718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983931"/>
            <a:ext cx="14085338" cy="7124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551" y="276045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Supplier </a:t>
            </a:r>
            <a:r>
              <a:rPr lang="en-US" sz="4000" b="1" dirty="0" smtClean="0">
                <a:solidFill>
                  <a:schemeClr val="bg1"/>
                </a:solidFill>
              </a:rPr>
              <a:t>Efficiency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219"/>
            <a:ext cx="14630400" cy="7185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10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6F9EAB-564F-4415-99C1-7872731C6DF4}"/>
              </a:ext>
            </a:extLst>
          </p:cNvPr>
          <p:cNvSpPr/>
          <p:nvPr/>
        </p:nvSpPr>
        <p:spPr>
          <a:xfrm>
            <a:off x="901946" y="275775"/>
            <a:ext cx="13003240" cy="746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>
                <a:solidFill>
                  <a:schemeClr val="bg1"/>
                </a:solidFill>
              </a:rPr>
              <a:t>Content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Content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1- Overview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2-Data cleaning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3- Analysis by Python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 </a:t>
            </a:r>
            <a:r>
              <a:rPr lang="en-US" sz="2000" dirty="0" smtClean="0">
                <a:solidFill>
                  <a:schemeClr val="bg1"/>
                </a:solidFill>
              </a:rPr>
              <a:t>           	a-Statistical </a:t>
            </a:r>
            <a:r>
              <a:rPr lang="en-US" sz="2000" dirty="0">
                <a:solidFill>
                  <a:schemeClr val="bg1"/>
                </a:solidFill>
              </a:rPr>
              <a:t>analysis             </a:t>
            </a:r>
            <a:r>
              <a:rPr lang="en-US" sz="2000" dirty="0" smtClean="0">
                <a:solidFill>
                  <a:schemeClr val="bg1"/>
                </a:solidFill>
              </a:rPr>
              <a:t>			b- </a:t>
            </a:r>
            <a:r>
              <a:rPr lang="en-US" sz="2000" dirty="0">
                <a:solidFill>
                  <a:schemeClr val="bg1"/>
                </a:solidFill>
              </a:rPr>
              <a:t>Top Revenue Generated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  </a:t>
            </a:r>
            <a:r>
              <a:rPr lang="en-US" sz="2000" dirty="0" smtClean="0">
                <a:solidFill>
                  <a:schemeClr val="bg1"/>
                </a:solidFill>
              </a:rPr>
              <a:t>          	c- </a:t>
            </a:r>
            <a:r>
              <a:rPr lang="en-US" sz="2000" dirty="0">
                <a:solidFill>
                  <a:schemeClr val="bg1"/>
                </a:solidFill>
              </a:rPr>
              <a:t>Best-selling Products                   </a:t>
            </a:r>
            <a:r>
              <a:rPr lang="en-US" sz="2000" dirty="0" smtClean="0">
                <a:solidFill>
                  <a:schemeClr val="bg1"/>
                </a:solidFill>
              </a:rPr>
              <a:t> 			d- </a:t>
            </a:r>
            <a:r>
              <a:rPr lang="en-US" sz="2000" dirty="0">
                <a:solidFill>
                  <a:schemeClr val="bg1"/>
                </a:solidFill>
              </a:rPr>
              <a:t>Shipping Insights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</a:t>
            </a:r>
            <a:r>
              <a:rPr lang="en-US" sz="2000" dirty="0" smtClean="0">
                <a:solidFill>
                  <a:schemeClr val="bg1"/>
                </a:solidFill>
              </a:rPr>
              <a:t>            	e- </a:t>
            </a:r>
            <a:r>
              <a:rPr lang="en-US" sz="2000" dirty="0">
                <a:solidFill>
                  <a:schemeClr val="bg1"/>
                </a:solidFill>
              </a:rPr>
              <a:t>Defect Rates       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			f- Availability &amp; </a:t>
            </a:r>
            <a:r>
              <a:rPr lang="en-US" sz="2000" dirty="0">
                <a:solidFill>
                  <a:schemeClr val="bg1"/>
                </a:solidFill>
              </a:rPr>
              <a:t>Stock Levels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	g-Supplier </a:t>
            </a:r>
            <a:r>
              <a:rPr lang="en-US" sz="2000" dirty="0">
                <a:solidFill>
                  <a:schemeClr val="bg1"/>
                </a:solidFill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4-Analysis by Tableau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        </a:t>
            </a:r>
            <a:r>
              <a:rPr lang="en-US" sz="2000" dirty="0" smtClean="0">
                <a:solidFill>
                  <a:schemeClr val="bg1"/>
                </a:solidFill>
              </a:rPr>
              <a:t>	a-Sales </a:t>
            </a:r>
            <a:r>
              <a:rPr lang="en-US" sz="2000" dirty="0">
                <a:solidFill>
                  <a:schemeClr val="bg1"/>
                </a:solidFill>
              </a:rPr>
              <a:t>Performance              </a:t>
            </a:r>
            <a:r>
              <a:rPr lang="en-US" sz="2000" dirty="0" smtClean="0">
                <a:solidFill>
                  <a:schemeClr val="bg1"/>
                </a:solidFill>
              </a:rPr>
              <a:t>		        	 B-Operation </a:t>
            </a:r>
            <a:r>
              <a:rPr lang="en-US" sz="2000" dirty="0">
                <a:solidFill>
                  <a:schemeClr val="bg1"/>
                </a:solidFill>
              </a:rPr>
              <a:t>analysis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             </a:t>
            </a:r>
            <a:r>
              <a:rPr lang="en-US" sz="2000" dirty="0" smtClean="0">
                <a:solidFill>
                  <a:schemeClr val="bg1"/>
                </a:solidFill>
              </a:rPr>
              <a:t>    	C-Inventory </a:t>
            </a:r>
            <a:r>
              <a:rPr lang="en-US" sz="2000" dirty="0">
                <a:solidFill>
                  <a:schemeClr val="bg1"/>
                </a:solidFill>
              </a:rPr>
              <a:t>management      </a:t>
            </a:r>
            <a:r>
              <a:rPr lang="en-US" sz="2000" dirty="0" smtClean="0">
                <a:solidFill>
                  <a:schemeClr val="bg1"/>
                </a:solidFill>
              </a:rPr>
              <a:t>			 d- </a:t>
            </a:r>
            <a:r>
              <a:rPr lang="en-US" sz="2000" dirty="0">
                <a:solidFill>
                  <a:schemeClr val="bg1"/>
                </a:solidFill>
              </a:rPr>
              <a:t>Logistics Performance: Shipping </a:t>
            </a:r>
            <a:r>
              <a:rPr lang="en-US" sz="2000" dirty="0" smtClean="0">
                <a:solidFill>
                  <a:schemeClr val="bg1"/>
                </a:solidFill>
              </a:rPr>
              <a:t>Insights</a:t>
            </a:r>
          </a:p>
          <a:p>
            <a:pPr>
              <a:lnSpc>
                <a:spcPts val="4850"/>
              </a:lnSpc>
            </a:pPr>
            <a:r>
              <a:rPr lang="en-GB" sz="2000" dirty="0">
                <a:solidFill>
                  <a:schemeClr val="bg1"/>
                </a:solidFill>
              </a:rPr>
              <a:t>	 </a:t>
            </a:r>
            <a:r>
              <a:rPr lang="en-GB" sz="2000" dirty="0" smtClean="0">
                <a:solidFill>
                  <a:schemeClr val="bg1"/>
                </a:solidFill>
              </a:rPr>
              <a:t>       	e-</a:t>
            </a:r>
            <a:r>
              <a:rPr lang="en-US" sz="2000" dirty="0" smtClean="0">
                <a:solidFill>
                  <a:schemeClr val="bg1"/>
                </a:solidFill>
              </a:rPr>
              <a:t>Shipping </a:t>
            </a:r>
            <a:r>
              <a:rPr lang="en-US" sz="2000" dirty="0">
                <a:solidFill>
                  <a:schemeClr val="bg1"/>
                </a:solidFill>
              </a:rPr>
              <a:t>Key Insights and Recommendations</a:t>
            </a:r>
            <a:r>
              <a:rPr lang="en-US" sz="2000" dirty="0" smtClean="0">
                <a:solidFill>
                  <a:schemeClr val="bg1"/>
                </a:solidFill>
              </a:rPr>
              <a:t>	 f-Supplier Efficiency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5-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472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25567"/>
            <a:ext cx="10479286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</a:t>
            </a:r>
          </a:p>
          <a:p>
            <a:pPr>
              <a:lnSpc>
                <a:spcPts val="4850"/>
              </a:lnSpc>
            </a:pPr>
            <a:endParaRPr lang="en-US" sz="385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</a:endParaRPr>
          </a:p>
          <a:p>
            <a:pPr>
              <a:lnSpc>
                <a:spcPts val="4850"/>
              </a:lnSpc>
            </a:pP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202087" y="2422875"/>
            <a:ext cx="11987689" cy="363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.Product Types: The dataset includes three main product types: haircare, skincare, and  cosmetics.</a:t>
            </a:r>
          </a:p>
          <a:p>
            <a:pPr>
              <a:lnSpc>
                <a:spcPts val="2750"/>
              </a:lnSpc>
            </a:pPr>
            <a:endParaRPr lang="en-US" sz="24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2.Revenue Generation: Each product has varying revenue, influenced by its price and the number of units sold.</a:t>
            </a:r>
          </a:p>
          <a:p>
            <a:pPr>
              <a:lnSpc>
                <a:spcPts val="2750"/>
              </a:lnSpc>
            </a:pPr>
            <a:endParaRPr lang="en-US" sz="24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3.Demographics: Customer demographics show a mix of male, female, and non-binary categories, which can help in  targeting marketing strategies.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25567"/>
            <a:ext cx="10479286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</a:t>
            </a:r>
          </a:p>
          <a:p>
            <a:pPr>
              <a:lnSpc>
                <a:spcPts val="4850"/>
              </a:lnSpc>
            </a:pPr>
            <a:r>
              <a:rPr lang="en-US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Using Python</a:t>
            </a:r>
          </a:p>
          <a:p>
            <a:pPr>
              <a:lnSpc>
                <a:spcPts val="4850"/>
              </a:lnSpc>
            </a:pPr>
            <a:endParaRPr lang="en-US" sz="385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</a:endParaRPr>
          </a:p>
          <a:p>
            <a:pPr>
              <a:lnSpc>
                <a:spcPts val="4850"/>
              </a:lnSpc>
            </a:pP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202087" y="2422875"/>
            <a:ext cx="11987689" cy="363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24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59D1-1CBE-4C54-8AD4-2BEAF2E3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56" y="2103821"/>
            <a:ext cx="6715139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7D5FA-6D62-4594-8F12-189E45E73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957" y="3704612"/>
            <a:ext cx="6715140" cy="2667372"/>
          </a:xfrm>
          <a:prstGeom prst="rect">
            <a:avLst/>
          </a:prstGeom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55797724-46D5-4DF6-9050-B1CC97BD50D6}"/>
              </a:ext>
            </a:extLst>
          </p:cNvPr>
          <p:cNvSpPr/>
          <p:nvPr/>
        </p:nvSpPr>
        <p:spPr>
          <a:xfrm>
            <a:off x="697846" y="2278855"/>
            <a:ext cx="459819" cy="459819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E6BBF63-11F8-4D12-BB59-C479AF62A2D6}"/>
              </a:ext>
            </a:extLst>
          </p:cNvPr>
          <p:cNvSpPr/>
          <p:nvPr/>
        </p:nvSpPr>
        <p:spPr>
          <a:xfrm>
            <a:off x="876103" y="2378267"/>
            <a:ext cx="11787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8B87484-CFEE-4CA6-A646-D3A7866022C3}"/>
              </a:ext>
            </a:extLst>
          </p:cNvPr>
          <p:cNvSpPr/>
          <p:nvPr/>
        </p:nvSpPr>
        <p:spPr>
          <a:xfrm>
            <a:off x="698131" y="4374709"/>
            <a:ext cx="459819" cy="459819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8A09775-2B18-4883-862F-54166295F4D6}"/>
              </a:ext>
            </a:extLst>
          </p:cNvPr>
          <p:cNvSpPr/>
          <p:nvPr/>
        </p:nvSpPr>
        <p:spPr>
          <a:xfrm>
            <a:off x="852198" y="4468292"/>
            <a:ext cx="15156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436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25567"/>
            <a:ext cx="10479286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Statistical analysis</a:t>
            </a:r>
          </a:p>
          <a:p>
            <a:pPr>
              <a:lnSpc>
                <a:spcPts val="4850"/>
              </a:lnSpc>
            </a:pPr>
            <a:r>
              <a:rPr lang="en-US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Using Python</a:t>
            </a:r>
          </a:p>
          <a:p>
            <a:pPr>
              <a:lnSpc>
                <a:spcPts val="4850"/>
              </a:lnSpc>
            </a:pPr>
            <a:endParaRPr lang="en-US" sz="3850" b="1" dirty="0">
              <a:solidFill>
                <a:srgbClr val="F0FCFF"/>
              </a:solidFill>
              <a:latin typeface="Spline Sans Bold" pitchFamily="34" charset="0"/>
              <a:ea typeface="Spline Sans Bold" pitchFamily="34" charset="-122"/>
            </a:endParaRPr>
          </a:p>
          <a:p>
            <a:pPr>
              <a:lnSpc>
                <a:spcPts val="4850"/>
              </a:lnSpc>
            </a:pP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202087" y="2422875"/>
            <a:ext cx="11987689" cy="363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24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7B2B3-FDD1-44AA-AEB1-C21A1AB8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057" y="2327534"/>
            <a:ext cx="623974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017" y="288246"/>
            <a:ext cx="11313625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Analysis:</a:t>
            </a:r>
          </a:p>
          <a:p>
            <a:pPr>
              <a:lnSpc>
                <a:spcPts val="4850"/>
              </a:lnSpc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Using Python</a:t>
            </a:r>
          </a:p>
          <a:p>
            <a:pPr marL="0" indent="0">
              <a:lnSpc>
                <a:spcPts val="4850"/>
              </a:lnSpc>
              <a:buNone/>
            </a:pP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321356" y="1868039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Categories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081057" y="5014330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Segments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579500" y="1868039"/>
            <a:ext cx="2554724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Geographical Regions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16E480-CD60-4D3D-A20B-420C2D8C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9" y="2476046"/>
            <a:ext cx="5798897" cy="2038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DC94F-AA21-4EEC-9FDC-413B355B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16" y="5598767"/>
            <a:ext cx="6832566" cy="1905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EA15F-6B7D-44C4-8C5B-E0E4028A5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65" y="2514152"/>
            <a:ext cx="6832566" cy="2000529"/>
          </a:xfrm>
          <a:prstGeom prst="rect">
            <a:avLst/>
          </a:prstGeom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2E1A1CF6-29E4-4C3F-AB5A-61D01399B07A}"/>
              </a:ext>
            </a:extLst>
          </p:cNvPr>
          <p:cNvSpPr/>
          <p:nvPr/>
        </p:nvSpPr>
        <p:spPr>
          <a:xfrm>
            <a:off x="697846" y="1804584"/>
            <a:ext cx="459819" cy="459819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0C1130D-9161-4ACD-AD2E-F25A3715871D}"/>
              </a:ext>
            </a:extLst>
          </p:cNvPr>
          <p:cNvSpPr/>
          <p:nvPr/>
        </p:nvSpPr>
        <p:spPr>
          <a:xfrm>
            <a:off x="876103" y="1903996"/>
            <a:ext cx="11787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57DCEF6-E5DB-4154-8605-692B3B31D18F}"/>
              </a:ext>
            </a:extLst>
          </p:cNvPr>
          <p:cNvSpPr/>
          <p:nvPr/>
        </p:nvSpPr>
        <p:spPr>
          <a:xfrm>
            <a:off x="8838651" y="1810413"/>
            <a:ext cx="459819" cy="459819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2B157F78-1D4A-4DB1-89F6-9CDDD931C7C4}"/>
              </a:ext>
            </a:extLst>
          </p:cNvPr>
          <p:cNvSpPr/>
          <p:nvPr/>
        </p:nvSpPr>
        <p:spPr>
          <a:xfrm>
            <a:off x="8992718" y="1903996"/>
            <a:ext cx="15156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CC7D2049-2E92-4352-B89B-49A2E85436EA}"/>
              </a:ext>
            </a:extLst>
          </p:cNvPr>
          <p:cNvSpPr/>
          <p:nvPr/>
        </p:nvSpPr>
        <p:spPr>
          <a:xfrm>
            <a:off x="5167800" y="4863002"/>
            <a:ext cx="459819" cy="459819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75B6DBC1-A8E5-4267-9150-9ACD73D81F78}"/>
              </a:ext>
            </a:extLst>
          </p:cNvPr>
          <p:cNvSpPr/>
          <p:nvPr/>
        </p:nvSpPr>
        <p:spPr>
          <a:xfrm>
            <a:off x="5317937" y="4956586"/>
            <a:ext cx="15954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6512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859512"/>
            <a:ext cx="9961721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Best-selling Products</a:t>
            </a:r>
          </a:p>
          <a:p>
            <a:pPr>
              <a:lnSpc>
                <a:spcPts val="4450"/>
              </a:lnSpc>
            </a:pPr>
            <a:endParaRPr lang="en-US" sz="35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0574-69AB-4168-8C30-A62021B0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05" y="1847591"/>
            <a:ext cx="5353797" cy="4677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66643"/>
            <a:ext cx="12106409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Availability" &amp;"Stock Levels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1321356" y="4680880"/>
            <a:ext cx="11987689" cy="2474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Observations</a:t>
            </a:r>
          </a:p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	General Trend: On average, "Availability" exceeds "Stock Levels," indicating that products generally have more availability than stock.</a:t>
            </a:r>
          </a:p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	Discrepancies: Some entries show significant discrepancies, with a few cases where stock levels are much lower than availability.</a:t>
            </a:r>
          </a:p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	Low Stock: Notably, several entries have stock levels of 0 or very low (e.g., 1, 2), indicating potential issues with inventory management for those products</a:t>
            </a:r>
          </a:p>
          <a:p>
            <a:pPr>
              <a:lnSpc>
                <a:spcPts val="2800"/>
              </a:lnSpc>
            </a:pPr>
            <a:endParaRPr lang="en-US" sz="175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36E8AE-DA9C-4665-A4F0-49A937B2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14" y="1470291"/>
            <a:ext cx="595395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766643"/>
            <a:ext cx="9494877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Inspection Results Overview</a:t>
            </a:r>
            <a:endParaRPr lang="en-US" sz="3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C70ADB-9236-466A-944A-DAA29461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08555"/>
            <a:ext cx="6487430" cy="47155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BE06958-2C7E-4BB4-B5E4-EC6AC6709AD2}"/>
              </a:ext>
            </a:extLst>
          </p:cNvPr>
          <p:cNvSpPr/>
          <p:nvPr/>
        </p:nvSpPr>
        <p:spPr>
          <a:xfrm>
            <a:off x="168965" y="2294068"/>
            <a:ext cx="73152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</a:rPr>
              <a:t>Total Entries: 100</a:t>
            </a:r>
          </a:p>
          <a:p>
            <a:r>
              <a:rPr lang="en-US" sz="2000" dirty="0">
                <a:solidFill>
                  <a:schemeClr val="bg1"/>
                </a:solidFill>
              </a:rPr>
              <a:t>	Inspection Results Count: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Pass: 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	Fail: 36</a:t>
            </a:r>
          </a:p>
          <a:p>
            <a:r>
              <a:rPr lang="en-US" sz="2000" dirty="0">
                <a:solidFill>
                  <a:schemeClr val="bg1"/>
                </a:solidFill>
              </a:rPr>
              <a:t>	Pending: 41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shows a concerning 36% failure rate among the suppliers,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which indicates a significant quality issue that needs addressing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8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205</Words>
  <Application>Microsoft Office PowerPoint</Application>
  <PresentationFormat>Custom</PresentationFormat>
  <Paragraphs>81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localadmin</cp:lastModifiedBy>
  <cp:revision>31</cp:revision>
  <dcterms:created xsi:type="dcterms:W3CDTF">2024-10-20T09:08:37Z</dcterms:created>
  <dcterms:modified xsi:type="dcterms:W3CDTF">2024-11-06T22:27:37Z</dcterms:modified>
</cp:coreProperties>
</file>